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5" r:id="rId4"/>
    <p:sldId id="266" r:id="rId5"/>
    <p:sldId id="257" r:id="rId6"/>
    <p:sldId id="267" r:id="rId7"/>
    <p:sldId id="268" r:id="rId8"/>
    <p:sldId id="269" r:id="rId9"/>
    <p:sldId id="270" r:id="rId10"/>
    <p:sldId id="274" r:id="rId11"/>
    <p:sldId id="271" r:id="rId12"/>
    <p:sldId id="275" r:id="rId13"/>
    <p:sldId id="276" r:id="rId14"/>
    <p:sldId id="272" r:id="rId15"/>
    <p:sldId id="273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4D9"/>
    <a:srgbClr val="5F7EE3"/>
    <a:srgbClr val="6D89FF"/>
    <a:srgbClr val="8EA3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5A8-1B07-47DD-8E5B-EA061C461636}" type="datetimeFigureOut">
              <a:rPr lang="en-US" smtClean="0"/>
              <a:pPr/>
              <a:t>8/3/2011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9E759-AC23-4A1F-B8C1-6BA34A4DF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678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800" b="1" u="sng" dirty="0" smtClean="0"/>
              <a:t>We need a Savior</a:t>
            </a:r>
            <a:r>
              <a:rPr lang="en-US" sz="2800" b="1" dirty="0" smtClean="0"/>
              <a:t>	</a:t>
            </a:r>
            <a:r>
              <a:rPr lang="en-US" sz="2800" b="1" dirty="0" smtClean="0"/>
              <a:t>		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r>
              <a:rPr lang="en-US" sz="2800" b="1" dirty="0" smtClean="0"/>
              <a:t>We are tainted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endParaRPr lang="en-US" sz="1200" b="1" dirty="0" smtClean="0">
              <a:sym typeface="Wingding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6781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800" b="1" u="sng" dirty="0" smtClean="0"/>
              <a:t>We need a Savior</a:t>
            </a:r>
            <a:r>
              <a:rPr lang="en-US" sz="2800" b="1" dirty="0" smtClean="0"/>
              <a:t>	</a:t>
            </a:r>
            <a:r>
              <a:rPr lang="en-US" sz="2800" b="1" dirty="0" smtClean="0"/>
              <a:t>		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r>
              <a:rPr lang="en-US" sz="2800" b="1" dirty="0" smtClean="0"/>
              <a:t>We are tainted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There is no fix we can do</a:t>
            </a:r>
          </a:p>
          <a:p>
            <a:pPr defTabSz="228600"/>
            <a:r>
              <a:rPr lang="en-US" sz="2800" b="1" dirty="0" smtClean="0"/>
              <a:t> </a:t>
            </a:r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</a:p>
          <a:p>
            <a:pPr defTabSz="228600"/>
            <a:endParaRPr lang="en-US" sz="1200" b="1" dirty="0" smtClean="0">
              <a:sym typeface="Wingding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6781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800" b="1" u="sng" dirty="0" smtClean="0"/>
              <a:t>We need a Savior</a:t>
            </a:r>
            <a:r>
              <a:rPr lang="en-US" sz="2800" b="1" dirty="0" smtClean="0"/>
              <a:t>	</a:t>
            </a:r>
            <a:r>
              <a:rPr lang="en-US" sz="2800" b="1" dirty="0" smtClean="0"/>
              <a:t>		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r>
              <a:rPr lang="en-US" sz="2800" b="1" dirty="0" smtClean="0"/>
              <a:t>We are tainted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There is no fix we can do</a:t>
            </a:r>
          </a:p>
          <a:p>
            <a:pPr defTabSz="228600"/>
            <a:r>
              <a:rPr lang="en-US" sz="2800" b="1" dirty="0" smtClean="0"/>
              <a:t> </a:t>
            </a:r>
            <a:r>
              <a:rPr lang="en-US" sz="2800" b="1" dirty="0" smtClean="0"/>
              <a:t>	</a:t>
            </a:r>
            <a:r>
              <a:rPr lang="en-US" sz="2800" b="1" dirty="0" smtClean="0"/>
              <a:t>	Therefore we deserve Hell</a:t>
            </a:r>
          </a:p>
          <a:p>
            <a:pPr defTabSz="228600"/>
            <a:endParaRPr lang="en-US" sz="1200" b="1" dirty="0" smtClean="0">
              <a:sym typeface="Wingding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6781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800" b="1" u="sng" dirty="0" smtClean="0"/>
              <a:t>We need a Savior</a:t>
            </a:r>
            <a:r>
              <a:rPr lang="en-US" sz="2800" b="1" dirty="0" smtClean="0"/>
              <a:t>	</a:t>
            </a:r>
            <a:r>
              <a:rPr lang="en-US" sz="2800" b="1" dirty="0" smtClean="0"/>
              <a:t>		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r>
              <a:rPr lang="en-US" sz="2800" b="1" dirty="0" smtClean="0"/>
              <a:t>We are tainted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There is no fix we can do</a:t>
            </a:r>
          </a:p>
          <a:p>
            <a:pPr defTabSz="228600"/>
            <a:r>
              <a:rPr lang="en-US" sz="2800" b="1" dirty="0" smtClean="0"/>
              <a:t> </a:t>
            </a:r>
            <a:r>
              <a:rPr lang="en-US" sz="2800" b="1" dirty="0" smtClean="0"/>
              <a:t>	</a:t>
            </a:r>
            <a:r>
              <a:rPr lang="en-US" sz="2800" b="1" dirty="0" smtClean="0"/>
              <a:t>	Therefore we deserve Hell</a:t>
            </a:r>
          </a:p>
          <a:p>
            <a:pPr defTabSz="228600"/>
            <a:endParaRPr lang="en-US" sz="1200" b="1" dirty="0" smtClean="0">
              <a:sym typeface="Wingdings"/>
            </a:endParaRPr>
          </a:p>
          <a:p>
            <a:pPr defTabSz="228600"/>
            <a:r>
              <a:rPr lang="en-US" sz="2800" b="1" u="sng" dirty="0" smtClean="0">
                <a:sym typeface="Wingdings"/>
              </a:rPr>
              <a:t>Jesus is the Savior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both God and man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the promised Messiah/Christ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the righteous judge and king</a:t>
            </a:r>
          </a:p>
          <a:p>
            <a:pPr defTabSz="228600"/>
            <a:endParaRPr lang="en-US" sz="1200" b="1" dirty="0" smtClean="0">
              <a:sym typeface="Wingding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6781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2800" b="1" u="sng" dirty="0" smtClean="0"/>
              <a:t>We need a Savior</a:t>
            </a:r>
            <a:r>
              <a:rPr lang="en-US" sz="2800" b="1" dirty="0" smtClean="0"/>
              <a:t>	</a:t>
            </a:r>
            <a:r>
              <a:rPr lang="en-US" sz="2800" b="1" dirty="0" smtClean="0"/>
              <a:t>		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</a:t>
            </a:r>
            <a:r>
              <a:rPr lang="en-US" sz="2800" b="1" dirty="0" smtClean="0"/>
              <a:t>We are tainted</a:t>
            </a:r>
          </a:p>
          <a:p>
            <a:pPr defTabSz="228600"/>
            <a:r>
              <a:rPr lang="en-US" sz="2800" b="1" dirty="0" smtClean="0"/>
              <a:t>	</a:t>
            </a:r>
            <a:r>
              <a:rPr lang="en-US" sz="2800" b="1" dirty="0" smtClean="0"/>
              <a:t>	There is no fix we can do</a:t>
            </a:r>
          </a:p>
          <a:p>
            <a:pPr defTabSz="228600"/>
            <a:r>
              <a:rPr lang="en-US" sz="2800" b="1" dirty="0" smtClean="0"/>
              <a:t> </a:t>
            </a:r>
            <a:r>
              <a:rPr lang="en-US" sz="2800" b="1" dirty="0" smtClean="0"/>
              <a:t>	</a:t>
            </a:r>
            <a:r>
              <a:rPr lang="en-US" sz="2800" b="1" dirty="0" smtClean="0"/>
              <a:t>	Therefore we deserve Hell</a:t>
            </a:r>
          </a:p>
          <a:p>
            <a:pPr defTabSz="228600"/>
            <a:endParaRPr lang="en-US" sz="1200" b="1" dirty="0" smtClean="0">
              <a:sym typeface="Wingdings"/>
            </a:endParaRPr>
          </a:p>
          <a:p>
            <a:pPr defTabSz="228600"/>
            <a:r>
              <a:rPr lang="en-US" sz="2800" b="1" u="sng" dirty="0" smtClean="0">
                <a:sym typeface="Wingdings"/>
              </a:rPr>
              <a:t>Jesus is the Savior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both God and man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the promised Messiah/Christ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He is the righteous judge and king</a:t>
            </a:r>
          </a:p>
          <a:p>
            <a:pPr defTabSz="228600"/>
            <a:endParaRPr lang="en-US" sz="1200" b="1" dirty="0" smtClean="0">
              <a:sym typeface="Wingdings"/>
            </a:endParaRPr>
          </a:p>
          <a:p>
            <a:pPr defTabSz="228600"/>
            <a:r>
              <a:rPr lang="en-US" sz="2800" b="1" u="sng" dirty="0" smtClean="0">
                <a:sym typeface="Wingdings"/>
              </a:rPr>
              <a:t>God saves us as a gift through faith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Jesus paid the penalty for sin on the cross		Jesus was resurrected, proving his </a:t>
            </a:r>
          </a:p>
          <a:p>
            <a:pPr defTabSz="228600"/>
            <a:r>
              <a:rPr lang="en-US" sz="2800" b="1" dirty="0" smtClean="0">
                <a:sym typeface="Wingdings"/>
              </a:rPr>
              <a:t>			identity &amp; accomplishment on the cross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God thus offers us forgiveness and </a:t>
            </a:r>
          </a:p>
          <a:p>
            <a:pPr defTabSz="228600"/>
            <a:r>
              <a:rPr lang="en-US" sz="2800" b="1" dirty="0" smtClean="0">
                <a:sym typeface="Wingdings"/>
              </a:rPr>
              <a:t>	</a:t>
            </a:r>
            <a:r>
              <a:rPr lang="en-US" sz="2800" b="1" dirty="0" smtClean="0">
                <a:sym typeface="Wingdings"/>
              </a:rPr>
              <a:t>		</a:t>
            </a:r>
            <a:r>
              <a:rPr lang="en-US" sz="2800" b="1" dirty="0" smtClean="0">
                <a:sym typeface="Wingdings"/>
              </a:rPr>
              <a:t>reconciliation with him</a:t>
            </a:r>
            <a:endParaRPr lang="en-US" sz="2800" b="1" dirty="0" smtClean="0">
              <a:sym typeface="Wingding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05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1</a:t>
            </a:r>
            <a:r>
              <a:rPr lang="en-US" sz="4800" b="1" baseline="30000" dirty="0" smtClean="0">
                <a:solidFill>
                  <a:srgbClr val="FFFF00"/>
                </a:solidFill>
              </a:rPr>
              <a:t>st</a:t>
            </a:r>
            <a:r>
              <a:rPr lang="en-US" sz="4800" b="1" dirty="0" smtClean="0">
                <a:solidFill>
                  <a:srgbClr val="FFFF00"/>
                </a:solidFill>
              </a:rPr>
              <a:t> Corinthians 1.18 – 2.5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324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Latest </a:t>
            </a:r>
            <a:r>
              <a:rPr lang="en-US" sz="3200" b="1" u="sng" dirty="0" smtClean="0"/>
              <a:t>Worldly</a:t>
            </a:r>
            <a:r>
              <a:rPr lang="en-US" sz="3200" b="1" dirty="0" smtClean="0">
                <a:solidFill>
                  <a:srgbClr val="FFFF00"/>
                </a:solidFill>
              </a:rPr>
              <a:t> Poll Results:</a:t>
            </a:r>
          </a:p>
          <a:p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371600"/>
          <a:ext cx="6781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4478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Ministry Leader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Support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Feedback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34%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Mike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29%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Too</a:t>
                      </a:r>
                      <a:r>
                        <a:rPr lang="en-US" sz="2800" baseline="0" dirty="0" smtClean="0"/>
                        <a:t> much time on </a:t>
                      </a:r>
                      <a:r>
                        <a:rPr lang="en-US" sz="2800" dirty="0" err="1" smtClean="0"/>
                        <a:t>Facebook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Charlie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Not</a:t>
                      </a:r>
                      <a:r>
                        <a:rPr lang="en-US" sz="2800" baseline="0" dirty="0" smtClean="0"/>
                        <a:t> bald enough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Will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Now a Texan?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Jared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Switched to Sprint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324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Latest </a:t>
            </a:r>
            <a:r>
              <a:rPr lang="en-US" sz="3200" b="1" u="sng" dirty="0" smtClean="0"/>
              <a:t>Christian</a:t>
            </a:r>
            <a:r>
              <a:rPr lang="en-US" sz="3200" b="1" dirty="0" smtClean="0">
                <a:solidFill>
                  <a:srgbClr val="FFFF00"/>
                </a:solidFill>
              </a:rPr>
              <a:t> Poll Results:</a:t>
            </a:r>
          </a:p>
          <a:p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371600"/>
          <a:ext cx="6781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4478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Ministry Leader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Support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Feedback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godly</a:t>
                      </a:r>
                      <a:r>
                        <a:rPr lang="en-US" sz="2800" baseline="0" dirty="0" smtClean="0"/>
                        <a:t> leader!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Mike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godly leader! 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Charlie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godly leader!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Will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godly leader!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Jared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godly leader!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81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WORLD</a:t>
            </a:r>
            <a:r>
              <a:rPr lang="en-US" sz="3000" b="1" dirty="0" smtClean="0"/>
              <a:t>	</a:t>
            </a:r>
            <a:r>
              <a:rPr lang="en-US" sz="3000" b="1" dirty="0" smtClean="0">
                <a:sym typeface="Wingdings"/>
              </a:rPr>
              <a:t>Disunity 	</a:t>
            </a:r>
            <a:r>
              <a:rPr lang="en-US" sz="3000" b="1" dirty="0" smtClean="0">
                <a:sym typeface="Wingdings 3"/>
              </a:rPr>
              <a:t>Distraction</a:t>
            </a:r>
          </a:p>
          <a:p>
            <a:r>
              <a:rPr lang="en-US" sz="3000" b="1" dirty="0" smtClean="0"/>
              <a:t>				Loss of credibility</a:t>
            </a:r>
          </a:p>
          <a:p>
            <a:endParaRPr lang="en-US" sz="3000" b="1" dirty="0" smtClean="0"/>
          </a:p>
          <a:p>
            <a:endParaRPr lang="en-US" sz="3000" b="1" dirty="0" smtClean="0"/>
          </a:p>
          <a:p>
            <a:endParaRPr lang="en-US" sz="3000" b="1" dirty="0" smtClean="0"/>
          </a:p>
          <a:p>
            <a:endParaRPr lang="en-US" sz="3000" b="1" dirty="0" smtClean="0"/>
          </a:p>
          <a:p>
            <a:r>
              <a:rPr lang="en-US" sz="3000" b="1" u="sng" dirty="0" smtClean="0"/>
              <a:t>GOD</a:t>
            </a:r>
            <a:r>
              <a:rPr lang="en-US" sz="3000" b="1" dirty="0" smtClean="0"/>
              <a:t>		</a:t>
            </a:r>
            <a:r>
              <a:rPr lang="en-US" sz="3000" b="1" dirty="0" smtClean="0">
                <a:sym typeface="Wingdings"/>
              </a:rPr>
              <a:t>Unity		Focus on Gospel</a:t>
            </a:r>
          </a:p>
          <a:p>
            <a:r>
              <a:rPr lang="en-US" sz="3000" b="1" dirty="0" smtClean="0">
                <a:sym typeface="Wingdings"/>
              </a:rPr>
              <a:t>				Protect credibility</a:t>
            </a:r>
            <a:endParaRPr lang="en-US" sz="3000" b="1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52800" y="685800"/>
            <a:ext cx="4572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3352800" y="685800"/>
            <a:ext cx="4572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95600" y="3429000"/>
            <a:ext cx="914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895600" y="3429000"/>
            <a:ext cx="914400" cy="382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47800" y="685800"/>
            <a:ext cx="5334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90600" y="3429000"/>
            <a:ext cx="9906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81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WORLD</a:t>
            </a:r>
            <a:r>
              <a:rPr lang="en-US" sz="3000" b="1" dirty="0" smtClean="0"/>
              <a:t>	</a:t>
            </a:r>
            <a:r>
              <a:rPr lang="en-US" sz="3000" b="1" dirty="0" smtClean="0">
                <a:sym typeface="Wingdings"/>
              </a:rPr>
              <a:t>Disunity 	</a:t>
            </a:r>
            <a:r>
              <a:rPr lang="en-US" sz="3000" b="1" dirty="0" smtClean="0">
                <a:sym typeface="Wingdings 3"/>
              </a:rPr>
              <a:t>Distraction</a:t>
            </a:r>
          </a:p>
          <a:p>
            <a:r>
              <a:rPr lang="en-US" sz="3000" b="1" dirty="0" smtClean="0"/>
              <a:t>				Loss of credibility</a:t>
            </a:r>
          </a:p>
          <a:p>
            <a:r>
              <a:rPr lang="en-US" sz="3000" b="1" dirty="0" smtClean="0"/>
              <a:t>		</a:t>
            </a:r>
          </a:p>
          <a:p>
            <a:r>
              <a:rPr lang="en-US" sz="3000" b="1" dirty="0" smtClean="0"/>
              <a:t>		Pride		Entitlement</a:t>
            </a:r>
          </a:p>
          <a:p>
            <a:endParaRPr lang="en-US" sz="3000" b="1" dirty="0" smtClean="0"/>
          </a:p>
          <a:p>
            <a:endParaRPr lang="en-US" sz="3000" b="1" dirty="0" smtClean="0"/>
          </a:p>
          <a:p>
            <a:r>
              <a:rPr lang="en-US" sz="3000" b="1" u="sng" dirty="0" smtClean="0"/>
              <a:t>GOD</a:t>
            </a:r>
            <a:r>
              <a:rPr lang="en-US" sz="3000" b="1" dirty="0" smtClean="0"/>
              <a:t>		</a:t>
            </a:r>
            <a:r>
              <a:rPr lang="en-US" sz="3000" b="1" dirty="0" smtClean="0">
                <a:sym typeface="Wingdings"/>
              </a:rPr>
              <a:t>Unity		Focus on Gospel</a:t>
            </a:r>
          </a:p>
          <a:p>
            <a:r>
              <a:rPr lang="en-US" sz="3000" b="1" dirty="0" smtClean="0">
                <a:sym typeface="Wingdings"/>
              </a:rPr>
              <a:t>				Protect credibility</a:t>
            </a:r>
          </a:p>
          <a:p>
            <a:r>
              <a:rPr lang="en-US" sz="3000" b="1" dirty="0" smtClean="0">
                <a:sym typeface="Wingdings"/>
              </a:rPr>
              <a:t>		</a:t>
            </a:r>
          </a:p>
          <a:p>
            <a:r>
              <a:rPr lang="en-US" sz="3000" b="1" dirty="0" smtClean="0">
                <a:sym typeface="Wingdings"/>
              </a:rPr>
              <a:t>		Humility	Servanthood</a:t>
            </a:r>
            <a:endParaRPr lang="en-US" sz="3000" b="1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52800" y="685800"/>
            <a:ext cx="4572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3352800" y="685800"/>
            <a:ext cx="4572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95600" y="3429000"/>
            <a:ext cx="914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895600" y="3429000"/>
            <a:ext cx="914400" cy="382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47800" y="685800"/>
            <a:ext cx="5334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90600" y="3429000"/>
            <a:ext cx="9906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95600" y="2055812"/>
            <a:ext cx="914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29000" y="4799012"/>
            <a:ext cx="3810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1104900" y="1028700"/>
            <a:ext cx="1219200" cy="533400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876300" y="3543300"/>
            <a:ext cx="1219200" cy="990600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WORLD</a:t>
            </a:r>
            <a:r>
              <a:rPr lang="en-US" sz="3000" b="1" dirty="0" smtClean="0"/>
              <a:t>	</a:t>
            </a:r>
            <a:r>
              <a:rPr lang="en-US" sz="3000" b="1" dirty="0" smtClean="0">
                <a:sym typeface="Wingdings"/>
              </a:rPr>
              <a:t>Man has power</a:t>
            </a:r>
          </a:p>
          <a:p>
            <a:r>
              <a:rPr lang="en-US" sz="3000" b="1" dirty="0" smtClean="0">
                <a:sym typeface="Wingdings"/>
              </a:rPr>
              <a:t> </a:t>
            </a:r>
            <a:r>
              <a:rPr lang="en-US" sz="3000" b="1" dirty="0" smtClean="0"/>
              <a:t>	</a:t>
            </a:r>
          </a:p>
          <a:p>
            <a:pPr defTabSz="228600"/>
            <a:r>
              <a:rPr lang="en-US" sz="3000" b="1" dirty="0" smtClean="0"/>
              <a:t>			No revelation		Gospel is foolishness</a:t>
            </a:r>
          </a:p>
          <a:p>
            <a:endParaRPr lang="en-US" sz="3000" b="1" dirty="0" smtClean="0"/>
          </a:p>
          <a:p>
            <a:r>
              <a:rPr lang="en-US" sz="3000" b="1" dirty="0" smtClean="0"/>
              <a:t>				No faith</a:t>
            </a:r>
          </a:p>
          <a:p>
            <a:endParaRPr lang="en-US" sz="3000" b="1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942306" y="1104900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47800" y="685800"/>
            <a:ext cx="5334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48000" y="1600200"/>
            <a:ext cx="3048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380706" y="2019300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81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WORLD</a:t>
            </a:r>
            <a:r>
              <a:rPr lang="en-US" sz="3000" b="1" dirty="0" smtClean="0"/>
              <a:t>	</a:t>
            </a:r>
            <a:r>
              <a:rPr lang="en-US" sz="3000" b="1" dirty="0" smtClean="0">
                <a:sym typeface="Wingdings"/>
              </a:rPr>
              <a:t>Man has power</a:t>
            </a:r>
          </a:p>
          <a:p>
            <a:r>
              <a:rPr lang="en-US" sz="3000" b="1" dirty="0" smtClean="0">
                <a:sym typeface="Wingdings"/>
              </a:rPr>
              <a:t> </a:t>
            </a:r>
            <a:r>
              <a:rPr lang="en-US" sz="3000" b="1" dirty="0" smtClean="0"/>
              <a:t>	</a:t>
            </a:r>
          </a:p>
          <a:p>
            <a:pPr defTabSz="228600"/>
            <a:r>
              <a:rPr lang="en-US" sz="3000" b="1" dirty="0" smtClean="0"/>
              <a:t>			No revelation		Gospel is foolishness</a:t>
            </a:r>
          </a:p>
          <a:p>
            <a:endParaRPr lang="en-US" sz="3000" b="1" dirty="0" smtClean="0"/>
          </a:p>
          <a:p>
            <a:r>
              <a:rPr lang="en-US" sz="3000" b="1" dirty="0" smtClean="0"/>
              <a:t>				No faith</a:t>
            </a:r>
          </a:p>
          <a:p>
            <a:endParaRPr lang="en-US" sz="3000" b="1" dirty="0" smtClean="0"/>
          </a:p>
          <a:p>
            <a:r>
              <a:rPr lang="en-US" sz="3000" b="1" u="sng" dirty="0" smtClean="0"/>
              <a:t>GOD</a:t>
            </a:r>
            <a:r>
              <a:rPr lang="en-US" sz="3000" b="1" dirty="0" smtClean="0"/>
              <a:t>		</a:t>
            </a:r>
            <a:r>
              <a:rPr lang="en-US" sz="3000" b="1" dirty="0" smtClean="0">
                <a:sym typeface="Wingdings"/>
              </a:rPr>
              <a:t>God has power</a:t>
            </a:r>
          </a:p>
          <a:p>
            <a:endParaRPr lang="en-US" sz="3000" b="1" dirty="0" smtClean="0">
              <a:sym typeface="Wingdings"/>
            </a:endParaRPr>
          </a:p>
          <a:p>
            <a:pPr defTabSz="228600"/>
            <a:r>
              <a:rPr lang="en-US" sz="3000" b="1" dirty="0" smtClean="0">
                <a:sym typeface="Wingdings"/>
              </a:rPr>
              <a:t>			Gives revelation		Gospel is power</a:t>
            </a:r>
          </a:p>
          <a:p>
            <a:pPr defTabSz="228600"/>
            <a:endParaRPr lang="en-US" sz="3000" b="1" dirty="0" smtClean="0">
              <a:sym typeface="Wingdings"/>
            </a:endParaRPr>
          </a:p>
          <a:p>
            <a:pPr defTabSz="228600"/>
            <a:r>
              <a:rPr lang="en-US" sz="3000" b="1" dirty="0" smtClean="0">
                <a:sym typeface="Wingdings"/>
              </a:rPr>
              <a:t>									Salvation only through faith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942306" y="1104900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47800" y="685800"/>
            <a:ext cx="5334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48000" y="1600200"/>
            <a:ext cx="3048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90600" y="3429000"/>
            <a:ext cx="9906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05200" y="4341812"/>
            <a:ext cx="3048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943100" y="3847306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609306" y="4762500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380706" y="2018506"/>
            <a:ext cx="534194" cy="794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8600" y="2819400"/>
            <a:ext cx="6705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inth apollo temple columns.JPG"/>
          <p:cNvPicPr>
            <a:picLocks noChangeAspect="1"/>
          </p:cNvPicPr>
          <p:nvPr/>
        </p:nvPicPr>
        <p:blipFill>
          <a:blip r:embed="rId2" cstate="print"/>
          <a:srcRect l="4741" r="47407"/>
          <a:stretch>
            <a:fillRect/>
          </a:stretch>
        </p:blipFill>
        <p:spPr>
          <a:xfrm>
            <a:off x="6482376" y="0"/>
            <a:ext cx="2661624" cy="6867407"/>
          </a:xfrm>
          <a:prstGeom prst="rect">
            <a:avLst/>
          </a:prstGeom>
        </p:spPr>
      </p:pic>
      <p:pic>
        <p:nvPicPr>
          <p:cNvPr id="5" name="Picture 4" descr="corinth apollo temple columns.JPG"/>
          <p:cNvPicPr>
            <a:picLocks noChangeAspect="1"/>
          </p:cNvPicPr>
          <p:nvPr/>
        </p:nvPicPr>
        <p:blipFill>
          <a:blip r:embed="rId2" cstate="print"/>
          <a:srcRect r="92444"/>
          <a:stretch>
            <a:fillRect/>
          </a:stretch>
        </p:blipFill>
        <p:spPr>
          <a:xfrm>
            <a:off x="0" y="0"/>
            <a:ext cx="6518051" cy="68968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81000"/>
            <a:ext cx="6781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28600"/>
            <a:r>
              <a:rPr lang="en-US" sz="3000" b="1" u="sng" dirty="0" smtClean="0"/>
              <a:t>WORLD</a:t>
            </a:r>
            <a:r>
              <a:rPr lang="en-US" sz="3000" b="1" dirty="0" smtClean="0"/>
              <a:t>			Disbelief</a:t>
            </a:r>
          </a:p>
          <a:p>
            <a:pPr defTabSz="228600"/>
            <a:r>
              <a:rPr lang="en-US" sz="3000" b="1" dirty="0" smtClean="0">
                <a:sym typeface="Wingdings"/>
              </a:rPr>
              <a:t>											Gospel is foolishness</a:t>
            </a:r>
            <a:endParaRPr lang="en-US" sz="3000" b="1" dirty="0" smtClean="0"/>
          </a:p>
          <a:p>
            <a:pPr defTabSz="228600"/>
            <a:r>
              <a:rPr lang="en-US" sz="3000" b="1" dirty="0" smtClean="0"/>
              <a:t>											Disunity</a:t>
            </a:r>
          </a:p>
          <a:p>
            <a:pPr defTabSz="228600"/>
            <a:r>
              <a:rPr lang="en-US" sz="3000" b="1" dirty="0" smtClean="0"/>
              <a:t>											Pride + Entitlement </a:t>
            </a:r>
          </a:p>
          <a:p>
            <a:pPr defTabSz="228600"/>
            <a:r>
              <a:rPr lang="en-US" sz="3000" b="1" dirty="0" smtClean="0"/>
              <a:t>											Boasting in self</a:t>
            </a:r>
          </a:p>
          <a:p>
            <a:endParaRPr lang="en-US" sz="3000" b="1" dirty="0" smtClean="0"/>
          </a:p>
          <a:p>
            <a:r>
              <a:rPr lang="en-US" sz="3000" b="1" u="sng" dirty="0" smtClean="0"/>
              <a:t>GOD</a:t>
            </a:r>
            <a:r>
              <a:rPr lang="en-US" sz="3000" b="1" dirty="0" smtClean="0"/>
              <a:t>		Faith</a:t>
            </a:r>
          </a:p>
          <a:p>
            <a:pPr defTabSz="228600"/>
            <a:r>
              <a:rPr lang="en-US" sz="3000" b="1" dirty="0" smtClean="0">
                <a:sym typeface="Wingdings"/>
              </a:rPr>
              <a:t>											Gospel Saves</a:t>
            </a:r>
          </a:p>
          <a:p>
            <a:pPr defTabSz="228600"/>
            <a:r>
              <a:rPr lang="en-US" sz="3000" b="1" dirty="0" smtClean="0">
                <a:sym typeface="Wingdings"/>
              </a:rPr>
              <a:t>											Unity</a:t>
            </a:r>
          </a:p>
          <a:p>
            <a:pPr defTabSz="228600"/>
            <a:r>
              <a:rPr lang="en-US" sz="3000" b="1" dirty="0" smtClean="0">
                <a:sym typeface="Wingdings"/>
              </a:rPr>
              <a:t>											Humility + Servanthood</a:t>
            </a:r>
          </a:p>
          <a:p>
            <a:pPr defTabSz="228600"/>
            <a:r>
              <a:rPr lang="en-US" sz="3000" b="1" dirty="0" smtClean="0">
                <a:sym typeface="Wingdings"/>
              </a:rPr>
              <a:t>											Boasting in the Lord</a:t>
            </a:r>
          </a:p>
          <a:p>
            <a:pPr defTabSz="228600"/>
            <a:endParaRPr lang="en-US" sz="3000" b="1" dirty="0" smtClean="0">
              <a:sym typeface="Wingdings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447800" y="685800"/>
            <a:ext cx="5334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90600" y="3429000"/>
            <a:ext cx="990600" cy="1588"/>
          </a:xfrm>
          <a:prstGeom prst="straightConnector1">
            <a:avLst/>
          </a:prstGeom>
          <a:ln w="63500" cmpd="dbl">
            <a:solidFill>
              <a:schemeClr val="bg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1295400" y="1676400"/>
            <a:ext cx="1676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33600" y="1144588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33600" y="1598612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133600" y="2055812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133600" y="2513012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295400" y="4419600"/>
            <a:ext cx="1676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133600" y="3886200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33600" y="5257800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133600" y="4341812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133600" y="4799012"/>
            <a:ext cx="5334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113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Groben</dc:creator>
  <cp:lastModifiedBy>Groben</cp:lastModifiedBy>
  <cp:revision>40</cp:revision>
  <dcterms:created xsi:type="dcterms:W3CDTF">2011-07-14T18:55:05Z</dcterms:created>
  <dcterms:modified xsi:type="dcterms:W3CDTF">2011-08-03T20:27:44Z</dcterms:modified>
</cp:coreProperties>
</file>